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2"/>
  </p:notesMasterIdLst>
  <p:handoutMasterIdLst>
    <p:handoutMasterId r:id="rId13"/>
  </p:handoutMasterIdLst>
  <p:sldIdLst>
    <p:sldId id="294" r:id="rId3"/>
    <p:sldId id="1328" r:id="rId4"/>
    <p:sldId id="1330" r:id="rId5"/>
    <p:sldId id="1341" r:id="rId6"/>
    <p:sldId id="1332" r:id="rId7"/>
    <p:sldId id="1344" r:id="rId8"/>
    <p:sldId id="1343" r:id="rId9"/>
    <p:sldId id="1345" r:id="rId10"/>
    <p:sldId id="13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1" autoAdjust="0"/>
    <p:restoredTop sz="96172" autoAdjust="0"/>
  </p:normalViewPr>
  <p:slideViewPr>
    <p:cSldViewPr snapToGrid="0">
      <p:cViewPr varScale="1">
        <p:scale>
          <a:sx n="126" d="100"/>
          <a:sy n="126" d="100"/>
        </p:scale>
        <p:origin x="1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emf"/><Relationship Id="rId3" Type="http://schemas.openxmlformats.org/officeDocument/2006/relationships/image" Target="../media/image4.jpeg"/><Relationship Id="rId21" Type="http://schemas.openxmlformats.org/officeDocument/2006/relationships/image" Target="../media/image22.emf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emf"/><Relationship Id="rId33" Type="http://schemas.openxmlformats.org/officeDocument/2006/relationships/image" Target="../media/image34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emf"/><Relationship Id="rId32" Type="http://schemas.openxmlformats.org/officeDocument/2006/relationships/image" Target="../media/image3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emf"/><Relationship Id="rId28" Type="http://schemas.openxmlformats.org/officeDocument/2006/relationships/image" Target="../media/image29.emf"/><Relationship Id="rId36" Type="http://schemas.openxmlformats.org/officeDocument/2006/relationships/image" Target="../media/image37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emf"/><Relationship Id="rId27" Type="http://schemas.openxmlformats.org/officeDocument/2006/relationships/image" Target="../media/image28.emf"/><Relationship Id="rId30" Type="http://schemas.openxmlformats.org/officeDocument/2006/relationships/image" Target="../media/image31.emf"/><Relationship Id="rId35" Type="http://schemas.openxmlformats.org/officeDocument/2006/relationships/image" Target="../media/image36.jpeg"/><Relationship Id="rId8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hinastb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D0279-2F95-A27B-B8D5-8C4A5F1F258F}"/>
              </a:ext>
            </a:extLst>
          </p:cNvPr>
          <p:cNvSpPr txBox="1"/>
          <p:nvPr/>
        </p:nvSpPr>
        <p:spPr>
          <a:xfrm>
            <a:off x="228600" y="2382052"/>
            <a:ext cx="11722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The Political Economy of Bundling Socio-Technical Innovations to Transform Agri-Food Systems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85D523A-E20A-313C-7EA3-A5A2C5A01C52}"/>
              </a:ext>
            </a:extLst>
          </p:cNvPr>
          <p:cNvSpPr txBox="1">
            <a:spLocks/>
          </p:cNvSpPr>
          <p:nvPr/>
        </p:nvSpPr>
        <p:spPr>
          <a:xfrm>
            <a:off x="1359478" y="3998894"/>
            <a:ext cx="9460454" cy="2180926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n-US" sz="28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Christopher B. Barrett</a:t>
            </a:r>
          </a:p>
          <a:p>
            <a:pPr algn="ctr">
              <a:lnSpc>
                <a:spcPct val="120000"/>
              </a:lnSpc>
            </a:pP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Cornell University</a:t>
            </a:r>
            <a:br>
              <a:rPr lang="en-US" sz="4400" b="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AAEA annual meetings</a:t>
            </a:r>
          </a:p>
          <a:p>
            <a:pPr algn="ctr">
              <a:lnSpc>
                <a:spcPct val="120000"/>
              </a:lnSpc>
            </a:pP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Washington, DC</a:t>
            </a:r>
            <a:br>
              <a:rPr lang="en-US" sz="4400" b="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en-US" sz="4400" b="0" dirty="0">
                <a:solidFill>
                  <a:schemeClr val="bg1"/>
                </a:solidFill>
                <a:latin typeface="Georgia" pitchFamily="18" charset="0"/>
              </a:rPr>
              <a:t>July 24, 2022</a:t>
            </a:r>
            <a:br>
              <a:rPr lang="en-US" sz="2700" b="0" dirty="0">
                <a:solidFill>
                  <a:schemeClr val="bg1"/>
                </a:solidFill>
                <a:latin typeface="Georgia" pitchFamily="18" charset="0"/>
              </a:rPr>
            </a:br>
            <a:endParaRPr lang="en-US" sz="2700" b="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 advTm="1255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17314" y="2921419"/>
            <a:ext cx="6719732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This chapter builds on the open access book from the 2020 Cornell Atkinson –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 Sustainability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expert panel, a diverse group of 23 experts from across disciplines, regions,  organizations, etc., w/10 additional co-authors.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Based on the”, released Dec. 2020.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ario Herrero">
            <a:extLst>
              <a:ext uri="{FF2B5EF4-FFF2-40B4-BE49-F238E27FC236}">
                <a16:creationId xmlns:a16="http://schemas.microsoft.com/office/drawing/2014/main" id="{B5CA6BA5-61A7-4D0F-837D-172A1656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3067602"/>
            <a:ext cx="916576" cy="9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becca Nelson">
            <a:extLst>
              <a:ext uri="{FF2B5EF4-FFF2-40B4-BE49-F238E27FC236}">
                <a16:creationId xmlns:a16="http://schemas.microsoft.com/office/drawing/2014/main" id="{964D8C87-5D53-45D1-9C28-51AE6FA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" y="4891682"/>
            <a:ext cx="967459" cy="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ica Fanzo">
            <a:extLst>
              <a:ext uri="{FF2B5EF4-FFF2-40B4-BE49-F238E27FC236}">
                <a16:creationId xmlns:a16="http://schemas.microsoft.com/office/drawing/2014/main" id="{030D66A8-3498-41AA-9C1C-B77C257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1" y="5864689"/>
            <a:ext cx="923467" cy="9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 Benton">
            <a:extLst>
              <a:ext uri="{FF2B5EF4-FFF2-40B4-BE49-F238E27FC236}">
                <a16:creationId xmlns:a16="http://schemas.microsoft.com/office/drawing/2014/main" id="{90731665-C4A8-4BDB-85A9-030B898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2" y="5865937"/>
            <a:ext cx="975882" cy="9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en Cooper">
            <a:extLst>
              <a:ext uri="{FF2B5EF4-FFF2-40B4-BE49-F238E27FC236}">
                <a16:creationId xmlns:a16="http://schemas.microsoft.com/office/drawing/2014/main" id="{F807C0D6-40EC-4B6C-A12B-86D01255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" y="1212117"/>
            <a:ext cx="943583" cy="9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ward Buckler">
            <a:extLst>
              <a:ext uri="{FF2B5EF4-FFF2-40B4-BE49-F238E27FC236}">
                <a16:creationId xmlns:a16="http://schemas.microsoft.com/office/drawing/2014/main" id="{37E2CADC-32E9-4D36-8B33-DAA09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4" y="5834401"/>
            <a:ext cx="1021717" cy="10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kin Gandhi">
            <a:extLst>
              <a:ext uri="{FF2B5EF4-FFF2-40B4-BE49-F238E27FC236}">
                <a16:creationId xmlns:a16="http://schemas.microsoft.com/office/drawing/2014/main" id="{20E38439-A319-4F58-88CE-85C28FC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7" y="5855574"/>
            <a:ext cx="986245" cy="9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ven James">
            <a:extLst>
              <a:ext uri="{FF2B5EF4-FFF2-40B4-BE49-F238E27FC236}">
                <a16:creationId xmlns:a16="http://schemas.microsoft.com/office/drawing/2014/main" id="{591C580B-B865-4D5C-B788-CD5E0DD5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80" y="1194658"/>
            <a:ext cx="990835" cy="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k Kahn">
            <a:extLst>
              <a:ext uri="{FF2B5EF4-FFF2-40B4-BE49-F238E27FC236}">
                <a16:creationId xmlns:a16="http://schemas.microsoft.com/office/drawing/2014/main" id="{87B41121-9021-4A00-80B0-B50C4C1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164649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té Lawson-Lartego">
            <a:extLst>
              <a:ext uri="{FF2B5EF4-FFF2-40B4-BE49-F238E27FC236}">
                <a16:creationId xmlns:a16="http://schemas.microsoft.com/office/drawing/2014/main" id="{BEFEF540-80C2-447F-BC38-B5C559E7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2155426"/>
            <a:ext cx="916575" cy="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exander Mathys">
            <a:extLst>
              <a:ext uri="{FF2B5EF4-FFF2-40B4-BE49-F238E27FC236}">
                <a16:creationId xmlns:a16="http://schemas.microsoft.com/office/drawing/2014/main" id="{CE3E2BCB-913B-436A-859D-6E3E186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" y="584286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drew Mude">
            <a:extLst>
              <a:ext uri="{FF2B5EF4-FFF2-40B4-BE49-F238E27FC236}">
                <a16:creationId xmlns:a16="http://schemas.microsoft.com/office/drawing/2014/main" id="{3FBE9377-C95F-40E0-B6E6-4954285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583609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ward-Yana Shapiro">
            <a:extLst>
              <a:ext uri="{FF2B5EF4-FFF2-40B4-BE49-F238E27FC236}">
                <a16:creationId xmlns:a16="http://schemas.microsoft.com/office/drawing/2014/main" id="{64A6ECB3-CD1E-4FF9-83BD-1FF74591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44" y="2180009"/>
            <a:ext cx="99083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oy Steiner">
            <a:extLst>
              <a:ext uri="{FF2B5EF4-FFF2-40B4-BE49-F238E27FC236}">
                <a16:creationId xmlns:a16="http://schemas.microsoft.com/office/drawing/2014/main" id="{9D0613EC-3F0C-4C64-8121-3F730B26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34" y="5859875"/>
            <a:ext cx="1010542" cy="1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ephen Wood">
            <a:extLst>
              <a:ext uri="{FF2B5EF4-FFF2-40B4-BE49-F238E27FC236}">
                <a16:creationId xmlns:a16="http://schemas.microsoft.com/office/drawing/2014/main" id="{78F951CC-5182-44CB-BAEA-ABE22095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16400"/>
          <a:stretch/>
        </p:blipFill>
        <p:spPr bwMode="auto">
          <a:xfrm>
            <a:off x="11168144" y="4072248"/>
            <a:ext cx="989632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diwe Sibanda">
            <a:extLst>
              <a:ext uri="{FF2B5EF4-FFF2-40B4-BE49-F238E27FC236}">
                <a16:creationId xmlns:a16="http://schemas.microsoft.com/office/drawing/2014/main" id="{916AC77E-E7C8-41FB-8CB2-EDD07929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0" y="1186355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Jianbo Shen">
            <a:extLst>
              <a:ext uri="{FF2B5EF4-FFF2-40B4-BE49-F238E27FC236}">
                <a16:creationId xmlns:a16="http://schemas.microsoft.com/office/drawing/2014/main" id="{19869417-771C-47DC-9622-5EC3591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57" y="1195024"/>
            <a:ext cx="969583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ris Barrett">
            <a:extLst>
              <a:ext uri="{FF2B5EF4-FFF2-40B4-BE49-F238E27FC236}">
                <a16:creationId xmlns:a16="http://schemas.microsoft.com/office/drawing/2014/main" id="{2C50EE93-6CA1-411F-8B2A-96B09927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9534" b="13179"/>
          <a:stretch/>
        </p:blipFill>
        <p:spPr bwMode="auto">
          <a:xfrm>
            <a:off x="11174180" y="4904354"/>
            <a:ext cx="990836" cy="9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D7FD-EC15-4C04-B3D9-5B1BE3B571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65440" y="5849348"/>
            <a:ext cx="1010542" cy="103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81E9-F948-4A49-808B-C306D38C721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3352" y="1207609"/>
            <a:ext cx="933855" cy="9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43CBF-A372-444B-B819-C44CF2A0048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93460" y="5812314"/>
            <a:ext cx="1061348" cy="102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2DF76-BD69-4A59-B13F-370256376F0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275" y="3979505"/>
            <a:ext cx="925834" cy="91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D9134-C8B6-4996-815A-F7D0ECCDE82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99268" y="1182331"/>
            <a:ext cx="983963" cy="1004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63DD3-0A1E-4A96-9BC5-B5D7D41CB50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43842" y="5836092"/>
            <a:ext cx="1036832" cy="100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44DA4-66C8-46E2-BA72-E9965D68304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10427" y="5859876"/>
            <a:ext cx="990835" cy="10114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6FADF-82C1-4337-ACBE-18309B30524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80387" y="1164649"/>
            <a:ext cx="998148" cy="977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0408FC-A47C-4DC0-A114-8833DECEBC2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168144" y="3079491"/>
            <a:ext cx="990836" cy="990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6C4B8-7FE3-4E67-A8A6-847DE895059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46760" y="5858938"/>
            <a:ext cx="1016994" cy="996654"/>
          </a:xfrm>
          <a:prstGeom prst="rect">
            <a:avLst/>
          </a:prstGeom>
        </p:spPr>
      </p:pic>
      <p:pic>
        <p:nvPicPr>
          <p:cNvPr id="63" name="Picture 18" descr="Felix Preston">
            <a:extLst>
              <a:ext uri="{FF2B5EF4-FFF2-40B4-BE49-F238E27FC236}">
                <a16:creationId xmlns:a16="http://schemas.microsoft.com/office/drawing/2014/main" id="{5C509882-9C67-4BA7-8761-CBCDBF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8233" b="4187"/>
          <a:stretch/>
        </p:blipFill>
        <p:spPr bwMode="auto">
          <a:xfrm>
            <a:off x="10389266" y="1198982"/>
            <a:ext cx="786716" cy="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hilip Thornton">
            <a:extLst>
              <a:ext uri="{FF2B5EF4-FFF2-40B4-BE49-F238E27FC236}">
                <a16:creationId xmlns:a16="http://schemas.microsoft.com/office/drawing/2014/main" id="{35C0B1B7-D1F7-4FE2-B1E1-D12B42BD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0" y="1164649"/>
            <a:ext cx="977355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Karrie Denniston">
            <a:extLst>
              <a:ext uri="{FF2B5EF4-FFF2-40B4-BE49-F238E27FC236}">
                <a16:creationId xmlns:a16="http://schemas.microsoft.com/office/drawing/2014/main" id="{50887442-2549-4F11-978C-57A4706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1" y="1178677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henggen Fan">
            <a:extLst>
              <a:ext uri="{FF2B5EF4-FFF2-40B4-BE49-F238E27FC236}">
                <a16:creationId xmlns:a16="http://schemas.microsoft.com/office/drawing/2014/main" id="{83EB5EA5-C514-498D-BA95-F1CC4C2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5" y="11720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Thousand Days: Improving the Nutrition of Rural Women - CSW 56 Parallel  Event – The Hunger Project">
            <a:extLst>
              <a:ext uri="{FF2B5EF4-FFF2-40B4-BE49-F238E27FC236}">
                <a16:creationId xmlns:a16="http://schemas.microsoft.com/office/drawing/2014/main" id="{5CAC3E4E-AFA9-41DA-AA8A-E7CCD3C6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2801" b="35643"/>
          <a:stretch/>
        </p:blipFill>
        <p:spPr bwMode="auto">
          <a:xfrm>
            <a:off x="8603744" y="1179614"/>
            <a:ext cx="82560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95CD17B-784D-4E22-8766-F68A681A29D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95" y="2185415"/>
            <a:ext cx="2578790" cy="36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371" y="901893"/>
            <a:ext cx="11382019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Why socio-technical innovation bundles?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 magic bullets exist. Multiple constraints; relaxing just one limits progress. Must realize synergies to adapt/scale.</a:t>
            </a:r>
          </a:p>
          <a:p>
            <a:pPr marL="971550" lvl="1" indent="-514350"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Heterogeneous needs require bundled solutions</a:t>
            </a: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Must address political economy of spillovers, creative destruction and heterogeneous interests. Bundling enables coalitions that can overcome incumbent status quo bias.</a:t>
            </a: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main obstacle to AFS transformation is </a:t>
            </a:r>
            <a:r>
              <a:rPr lang="en-US" u="sng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supply of suitable innovations. It is the political economy of diffusing/scaling context-appropriate innovations. </a:t>
            </a: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STIBs?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A475D0E-02BF-48B8-8393-65FBE1FABE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12479" r="1" b="11427"/>
          <a:stretch/>
        </p:blipFill>
        <p:spPr bwMode="auto">
          <a:xfrm>
            <a:off x="8267700" y="2229222"/>
            <a:ext cx="3289929" cy="1847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077" y="1447800"/>
            <a:ext cx="1001990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The political economy need for STIBs arises because:</a:t>
            </a:r>
          </a:p>
          <a:p>
            <a:pPr marL="457200" indent="-457200">
              <a:buAutoNum type="arabicParenBoth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Multiple objectives &amp; heterogeneous preferences/interests</a:t>
            </a:r>
          </a:p>
          <a:p>
            <a:pPr marL="457200" indent="-457200">
              <a:buAutoNum type="arabicParenBoth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arenBoth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Innovations inevitably generate both losers &amp; winners.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This naturally generates resistance to innovations (due to stochastic dominance), especially given differential sensitivity to headwinds than tailwinds. Innovations offer only potential Pareto improvements.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9712617" y="1535548"/>
            <a:ext cx="2328731" cy="1684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01FC9B-3131-9879-6F5D-4FE52E286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634" y="3299332"/>
            <a:ext cx="5610790" cy="15079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DDFC7C0-3142-B9B7-13B2-F505906B34E0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STIBs?</a:t>
            </a:r>
          </a:p>
        </p:txBody>
      </p:sp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592" y="1447800"/>
            <a:ext cx="9046927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Bundling innovations can turn </a:t>
            </a:r>
            <a:r>
              <a:rPr lang="en-US" sz="2000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potential</a:t>
            </a: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Pareto improvements into </a:t>
            </a:r>
            <a:r>
              <a:rPr lang="en-US" sz="2000" b="1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actual </a:t>
            </a: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Pareto improvements.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One innovation that satisfies the Kaldor-Hicks compensation criterion can compensate for another. So bundle together to form coalitions to overcome humans’ innate conservatism.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This requires coordinated human agency, i.e., sound institutions that both empower all and hold all accountable.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Excessively concentrated power commonly obstructs coalition formation. Logic of collective action can also lead to minority interest group domination.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Misinformation another big challenge to coalition formation b/c impedes identification of potential PIs.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Fosters subjective uncertainty and conservative opposition to innovations. 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Trust is central to coalition formation and maintenance.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Co-creation of STIBs can build trust. 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48649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Building Coalitions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9390812" y="1731087"/>
            <a:ext cx="2656408" cy="2345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3C5DB2-9613-81A4-6758-FADCD343C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812" y="5175327"/>
            <a:ext cx="3814648" cy="12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592" y="1447800"/>
            <a:ext cx="10685228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Started in 2009, participatory research and extension program at (huge) scale.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Brought together different interest groups - researchers, farmers, commercial input suppliers/traders, local gov’ts – to identify and evaluate contextualized innovation bundles.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Good example of both (i) localized co-creation as a trust-building process, and (ii) logic of collective action in coalition formation: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strength of small interest groups + numbers of large latent support groups.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Ultimately, 127 STBs in 23 provinces and engaging 10s millions farmers. Accelerated discovery, diffusion and impacts.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(For more details, see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http://chinastb.com/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.)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55126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 1: China’s Science and Technology Backyards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7B66F-3B72-9B0F-FA74-694379BAC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13" y="5716444"/>
            <a:ext cx="3804368" cy="881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CB86B-558E-8930-FA9C-84140358C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195" y="5829968"/>
            <a:ext cx="3522125" cy="768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F75759-8C70-7D58-CD68-AB20CE547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921" y="5339839"/>
            <a:ext cx="3848100" cy="12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894" y="1294894"/>
            <a:ext cx="11622487" cy="185928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Story of Green Revolution rice is inspiring. But success was not inevitable.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Had to overcome initial resistance by building coalitions to support diffusion of new varieties.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Took a coalition of champions for different, complementary innovations – irrigation, new varieties, electrification, roads, marketing and price stabilization policies, etc.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57793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 2: Genetic Improvement in Rice in Asia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1114C-BC0A-9C01-C47D-DD43CB949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419" y="2688461"/>
            <a:ext cx="2453045" cy="1481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79C99-7C92-3493-9AE0-AF3E9711F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4953506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D229D0-6F0B-5539-C388-BFE4D3E19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481" y="4333875"/>
            <a:ext cx="1866900" cy="2457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81508-5E36-1E4B-28EB-6E986BC65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706052"/>
            <a:ext cx="2133600" cy="1590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001BE3-731E-D572-CFDF-829F0338E409}"/>
              </a:ext>
            </a:extLst>
          </p:cNvPr>
          <p:cNvSpPr txBox="1"/>
          <p:nvPr/>
        </p:nvSpPr>
        <p:spPr>
          <a:xfrm>
            <a:off x="661835" y="4661088"/>
            <a:ext cx="6229350" cy="218503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By contrast,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transgenic golden rice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, still has not had any measurable impact &gt;20 years after its discovery. Big obstacle: misinformation and logic of collective action favoring an opposition movement.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5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0912" y="1447800"/>
            <a:ext cx="8978347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Transgenic brinjal (eggplant) developed in India to resist borers.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Obstructed in India by anti-GM movement, based largely on misinformation and campaign playing to intrinsic conservativism. Moratorium imposed by Minister of Environment and Forests despite approvals concluded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brinjal safe and beneficial and despite past approval of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cotton in India. Harder to build coalition for brinjal than cotton.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Bt</a:t>
            </a: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 brinjal was Bangladesh’s first GM crop release.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Pesticide importer not exporter. Pushed labeling to address concerns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about farmer choice and information.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The political economy of coalition building explains the differential uptake of </a:t>
            </a:r>
            <a:r>
              <a:rPr lang="en-US" sz="2000" dirty="0" err="1">
                <a:solidFill>
                  <a:srgbClr val="000000"/>
                </a:solidFill>
                <a:latin typeface="Georgia" panose="02040502050405020303" pitchFamily="18" charset="0"/>
              </a:rPr>
              <a:t>Bt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</a:rPr>
              <a:t> brinjal between India and Bangladesh. 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8BE84387-52D1-0EF5-EC51-92A0A1366B99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57793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 3: The Irony of </a:t>
            </a:r>
          </a:p>
          <a:p>
            <a:pPr algn="r" eaLnBrk="0" hangingPunct="0">
              <a:defRPr/>
            </a:pP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Bt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brinjal in South Asia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C05BC-5C99-EE21-2E4E-AE4AABA4B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386" y="3143644"/>
            <a:ext cx="3429001" cy="17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2991" y="2757648"/>
            <a:ext cx="5856429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Congratulations and thanks to Danielle and Jo … and to all contributing authors.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 must read book!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03D51F-9487-679A-7D54-176C1BAD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816" y="1377315"/>
            <a:ext cx="34671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934</TotalTime>
  <Words>709</Words>
  <Application>Microsoft Office PowerPoint</Application>
  <PresentationFormat>Widescreen</PresentationFormat>
  <Paragraphs>76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40</cp:revision>
  <dcterms:created xsi:type="dcterms:W3CDTF">2021-03-10T01:54:34Z</dcterms:created>
  <dcterms:modified xsi:type="dcterms:W3CDTF">2023-07-21T00:45:33Z</dcterms:modified>
</cp:coreProperties>
</file>